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sldIdLst>
    <p:sldId id="256" r:id="rId2"/>
    <p:sldId id="257" r:id="rId3"/>
    <p:sldId id="259" r:id="rId4"/>
    <p:sldId id="260" r:id="rId5"/>
    <p:sldId id="261" r:id="rId6"/>
    <p:sldId id="287" r:id="rId7"/>
    <p:sldId id="262" r:id="rId8"/>
    <p:sldId id="263" r:id="rId9"/>
    <p:sldId id="265" r:id="rId10"/>
    <p:sldId id="266" r:id="rId11"/>
    <p:sldId id="275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7" r:id="rId30"/>
    <p:sldId id="289" r:id="rId31"/>
    <p:sldId id="290" r:id="rId32"/>
    <p:sldId id="292" r:id="rId33"/>
    <p:sldId id="293" r:id="rId34"/>
    <p:sldId id="294" r:id="rId35"/>
    <p:sldId id="295" r:id="rId36"/>
    <p:sldId id="296" r:id="rId37"/>
    <p:sldId id="298" r:id="rId38"/>
    <p:sldId id="299" r:id="rId39"/>
    <p:sldId id="300" r:id="rId40"/>
    <p:sldId id="301" r:id="rId41"/>
    <p:sldId id="29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33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284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488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302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819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595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408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13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6353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93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8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69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04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1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1A48-F18A-45B3-BC05-1E27DA3F88AF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7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B747F8-9654-4282-85D2-65F41AAE7A75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00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C5B261-8843-42D1-AAFC-05E20E2D9B97}" type="datetimeFigureOut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07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solidFill>
                  <a:srgbClr val="FFFF00"/>
                </a:solidFill>
              </a:rPr>
              <a:t>ความเป็นมาของระบบสมองกลฝังตัว</a:t>
            </a:r>
            <a:endParaRPr lang="en-US" sz="54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วีรพันธ์ อิศวโสภณ</a:t>
            </a:r>
          </a:p>
          <a:p>
            <a:r>
              <a:rPr lang="en-US" dirty="0" smtClean="0"/>
              <a:t>Issavasopon.w@ku.th</a:t>
            </a:r>
            <a:endParaRPr lang="en-US" dirty="0"/>
          </a:p>
        </p:txBody>
      </p:sp>
      <p:pic>
        <p:nvPicPr>
          <p:cNvPr id="1026" name="Picture 2" descr="http://www.embeddedthai.com/images/1index_r4_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72" y="235901"/>
            <a:ext cx="6959922" cy="240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62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สถาปัตยกรรมในระบบสมองกลฝังตัว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725" y="1240591"/>
            <a:ext cx="6540374" cy="48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สถาปัตยกรรมไมโครคอนโทรเลอร์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ปัจจุบันเครื่องใช้ไฟฟ้าอุปกรณ์อิเล็กทรอนิกส์ตลอดจนระบบโรงงานอุตสาหกรรมจะใช้ไมโครคอนโทรลเลอร์ ซึ่งติดตั้งอยู่ภายในเป็นตัวควบคุมเกือบทั้งหมด ทําให้ไมโครคอนโทรลเลอร์กลายเป็นอีกหนึ่งอุปกรณ์ที่ผู้ผลิตสาร กึ่งตัวนําหลายๆ บริษัทให้ความสนใจ และมีการแข่งขันสูงมาก อุปกรณ์ที่ใช้ไมโครคอนโทรลเลอร์ควบคุมมี มากมายหลายชนิด เช่น อุปกรณ์เครื่องใช้ภายในบ้าน สัญญาณไฟจราจร รถยนต์ ตลอดจนระบบอุตสาหกรรม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PLC, CNC, Robot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</a:t>
            </a:r>
          </a:p>
          <a:p>
            <a:pPr marL="0" indent="0" algn="thaiDist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94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์</a:t>
            </a: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คืออะ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ไร?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ไมโครคอนโทรลเลอร์คืออุปกรณ์ประเภท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สารกึ่งตัวนําที่รวบรวม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ฟังก์ชั่น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การทํางาน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ต่างๆ ไว้ภายใน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 ของมันเอง โดยมี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โครงสร้างใกล้เคียง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คอมพิวเตอร์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ภายใน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ประกอบด้วยหน่วย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รับ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ข้อมูล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และโปรแกรม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หน่วย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ประมวลผล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หน่วยความจํา หน่วย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แสดงผล ซึ่ง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ส่วนประกอบเหล่านี้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มีความ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สมบูรณ์ใน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ตัวของมันเอง ทํา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ให้มี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ขนาดเล็ก และสามารถเขียนโปรแกรมควบคุมการทํางานของ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อุปกรณ์ต่างๆ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เชื่อมต่อ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กับตัวมัน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ง่ายต่อ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การนําไป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ประยุกต์ใช้งาน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2" descr="https://content.solarbotics.com/products/photos/3a6d184dbf1232f313fe9d84310e77f1/lrg/atmega8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68" y="3744710"/>
            <a:ext cx="3806087" cy="285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์</a:t>
            </a: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คืออะ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ไร?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์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(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Microcontroller)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มา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จากคํา 2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คํา คํา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หนึ่งคือไมโคร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Micro)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หมายถึงขนาดเล็ก และคํา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ว่า คอนโทรลเลอร์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controller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หมายถึง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ตัวควบคุมหรือ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อุปกรณ์ควบคุม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ดังนั้น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ไมโครคอนโทรลเลอร์จึง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หมายถึง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อุปกรณ์ควบคุม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ขนาดเล็ก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แต่ใน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อุปกรณ์ควบคุม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ขนาดเล็กนี้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ได้บรรจุ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ความสามารถที่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คล้ายคลึง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กับระบบ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คอมพิวเตอร์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ที่คนโดย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ส่วนใหญ่คุ้นเคย กล่าวคือ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ภายใน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 ได้รวม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เอาซีพียู,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หน่วยความจํา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พอร์ต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เป็นส่วนประกอบ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หลักสําคัญของระบบ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คอมพิวเตอร์เข้าไว้ด้วยกัน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โดยทําการบรรจุ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เข้าไว้ใน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ตัวถังเดียวกัน ความ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แตกต่าง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Microcontroller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Microcomputer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Microcontroller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นั้นมีความ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สมบูรณ์ภายใน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ตัวของมันเอง คือ มี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ส่วนประกอบต่างๆ ครบถ่วน ส่วน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Microcomputer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นั้นต้อง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ทํางาน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ร่วมกับอุปกรณ์ข้างเคียง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เชื่อมต่อ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จากภายนอก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เช่น แป้นพิมพ์เครื่องอ่าน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เขียน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แผ่น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บันทึก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หน่วยความจํา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I/O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ฯลฯ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744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ข้อแตกต่างระหว่างไมโครโปรเซสเซอร์กับไมโครคอนโทรลเลอร์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ไมโครโปรเซสเซอร์ที่ใช้อยู่ในปัจจุบัน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ไม่มีหน่วยความจํา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RAM, ROM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Port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อยู่ใน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 ทํา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ให้ต้อง ต่อหน่วยความจํา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โปรแกรมภายนอกเพิ่มและ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ต้องใช้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ICs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ขยาย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พอร์ต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เพิ่มเติม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ข้อดี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สามารถเพิ่ม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หน่วยความจํา ได้ตลอด ส่วนไมโครคอนโทรลเลอร์จะ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มีวงจรพื้นฐานประกอบ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อยู่ภายใน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ชิป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เช่น หน่วยความจํา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RAM, ROM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I/O Port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ดังนั้น ในระบบ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ไมโครคอนโทรลเลอร์จึง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มีขนาดเล็ก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กว่า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และราคาต่ํา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กว่า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ระบบ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ไมโครโปรเซสเซอร์</a:t>
            </a:r>
            <a:endParaRPr lang="th-TH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2052" name="Picture 4" descr="http://www.pctodaythailand.com/wp-content/uploads/2012/04/3rd_Gen_Intel_Core_i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67" y="3722769"/>
            <a:ext cx="3445305" cy="287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1/18/PIC18F87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491" y="3722769"/>
            <a:ext cx="2876505" cy="287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7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โดยทั่วไปของ</a:t>
            </a: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โดยทั่วไป ของ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ไมโครคอนโทรลเลอร์นั้น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แบ่งอ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อกมา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ได้เป็น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5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ส่วนใหญ่ๆ ดังต่อไปนี้</a:t>
            </a:r>
            <a:endParaRPr lang="th-TH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88" y="1765005"/>
            <a:ext cx="7067048" cy="48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โดยทั่วไปของ</a:t>
            </a: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1.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หน่วย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ประมวลผลกลางหรือซีพียู (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CPU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: Central Processing Unit)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วงจรอิเลคทรอนิคส์ที่ทำงาน หรือประมวลผล ตามชุดของคำสั่งเครื่องจากซอฟต์แวร์ คำนี้เริ่มใช้ในอุตสาหกรรมคอมพิวเตอร์ตั้งแต่ต้นศตวรรษ 1960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หน่วย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ประมวลผลเปรียบเสมือนเป็นสมองของคอมพิวเตอร์ ในการทำหน้าที่ตัดสินใจหรือคำนวณ จาก คำสั่งที่ได้รับมา เช่น การเปรียบเทียบ การกระทำการทางคณิตศาสตร์ ฯลฯ โดยมีกระบวนการพื้นฐานคือ</a:t>
            </a:r>
          </a:p>
          <a:p>
            <a:pPr marL="457200" lvl="1" indent="0" algn="thaiDist">
              <a:buNone/>
            </a:pP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• อ่านชุดคำสั่ง (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fetch)</a:t>
            </a:r>
          </a:p>
          <a:p>
            <a:pPr marL="457200" lvl="1" indent="0" algn="thaiDist">
              <a:buNone/>
            </a:pP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• 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ตีความชุดคำสั่ง (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decode)</a:t>
            </a:r>
          </a:p>
          <a:p>
            <a:pPr marL="457200" lvl="1" indent="0" algn="thaiDist">
              <a:buNone/>
            </a:pP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• 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ประมวลผลชุดคำสั่ง (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execute)</a:t>
            </a:r>
          </a:p>
          <a:p>
            <a:pPr marL="457200" lvl="1" indent="0" algn="thaiDist">
              <a:buNone/>
            </a:pP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• 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อ่านข้อมูลจากหน่วยความจำ (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memory)</a:t>
            </a:r>
          </a:p>
          <a:p>
            <a:pPr marL="457200" lvl="1" indent="0" algn="thaiDist">
              <a:buNone/>
            </a:pP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• 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เขียนข้อมูล/ส่งผลการประมวลกลับ (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write back)</a:t>
            </a:r>
            <a:endParaRPr lang="th-TH" sz="3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761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โดยทั่วไปของ</a:t>
            </a: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2.หน่วยความจำ (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Memory )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สามารถแบ่งออกเป็น 2 ส่วน คือ หน่วยความจำที่มีไว้สำหรับ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เก็บโปรแกรมหลัก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Program Memory)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เปรียบเสมือนฮาร์ดดิสก์ของเครื่องคอมพิวเตอร์ตั้งโต๊ะ คือข้อมูลใดๆ ที่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ถูกเก็บ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ไว้ในนี้จะไม่สูญหายไปแม้ไม่มีไฟเลี้ยง อีกส่วนหนึ่งคือหน่วยความจำข้อมูล (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Data Memory 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ใช้เป็น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เหมือนกระดาษ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ทศในการคำนวณของซีพียู และเป็นที่พักข้อมูลชั่วคราวขณะทำงาน แต่หากไม่มีไฟเลี้ยง ข้อมูลก็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จะหายไป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คล้ายกับหน่วยความจำแรม(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RAM)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ในเครื่องคอมพิวเตอร์ทั่วๆไป แต่สำหรับ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ไมโครคอนโทรลเลอร์สมัยใหม่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หน่วยความจำข้อมูลจะมีทั้งที่เป็นหน่วยความจำแรม ซึ่งข้อมูลจะหายไปเมื่อไม่มีไฟเลี้ยง และเป็นอีอี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พรอม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EEPROM : Erasable Electrically Read-Only Memory 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ซึ่งสามารถเก็บข้อมูลได้แม้ไม่มีไฟเลี้ยง</a:t>
            </a:r>
            <a:endParaRPr lang="th-TH" sz="3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57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โดยทั่วไปของ</a:t>
            </a: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3.ส่วนติดต่อกับอุปกรณ์ภายนอก หรือพอร์ต (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Port)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มี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2 ลักษณะคือ พอร์ตอินพุต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Input Port)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และพอร์ต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ส่งสัญญาณหรือพอร์ตเอาต์พุต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Output Port)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ส่วนนี้จะใช้ในการเชื่อมต่อกับอุปกรณ์ภายนอก ถือว่า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เป็นส่วน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ที่สำคัญมาก ใช้ร่วมกันระหว่างพอร์ตอินพุต เพื่อรับสัญญาณ อาจจะด้วยการกดสวิตช์ เพื่อนำไป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ประมวลผลและ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ส่งไปพอร์ตเอาต์พุต เพื่อแสดงผลเช่น การติดสว่างของหลอดไฟ เป็นต้น</a:t>
            </a:r>
            <a:endParaRPr lang="th-TH" sz="3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69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โดยทั่วไปของ</a:t>
            </a: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4.ช่องทางเดินของสัญญาณหรือบัส (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BUS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)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คือ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เส้นทางการแลกเปลี่ยนสัญญาณข้อมูลระหว่าง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ซีพียูหน่วยความจำ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และพอร์ต เป็นลักษณะของสายสัญญาณ จำนวนมากอยู่ภายในตัวไมโครคอนโทรลเลอร์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โดยแบ่งเป็น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บัสข้อมูล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Data Bus),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บัสแอดเดรส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Address Bus)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และบัสควบคุม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Control Bus )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บัสข้อมูล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เป็นสายสัญญาณ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ที่บรรจุข้อมูล เพื่อการประมวลผลทั้งหมด ขนาดของบัสจะขึ้นอยู่กับความสามารถการ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ประมวลผลของ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ซีพียู สำหรับในงานทั่วๆ ไป ขนาดของบัสข้อมูลจะเป็น 8 บิต และในปัจจุบันได้มีการพัฒนาขึ้นมาจนถึง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16,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32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64 บิต</a:t>
            </a:r>
            <a:endParaRPr lang="th-TH" sz="3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34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057957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ความเป็นมาของระบบสมองกลฝังตัว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ยุค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เริ่มต้นของคอมพิวเตอร์ตั้งแต่ปี ค.ศ. 1930 ซึ่งเป็นคอมพิวเตอร์ขนาด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ใหญ่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สามารถทำการ ประมวลผลได้เพียงทีละงาน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single task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เท่านั้นแต่เมื่อเวลาผ่านไปการ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พัฒนา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วิวัฒนาการของ เทคโนโลยีสูงมากขึ้น ทำให้ชิฟ และอุปกรณ์อิเล็กทรอนิกส์ภายในเล็กลงอย่างต่อเนื่อง จนกระทั่งในปี ค.ศ. 1940 ได้เริ่มมีการนำระบบสมองกลฝังตัวมาควบคุมขีปนาวุธนำวิถี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Missile)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สำหรับกองทัพทหาร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ซึ่ง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หนึ่ง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ในระบบสมองกลฝังตัวที่ทันสมัยที่สุดในยุคนั้นก็คือเครื่อง "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Apollo Guidance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Computer"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ถูกสร้าง ขึ้นโดย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Charles Stark Draper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ณ แล็ป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MIT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Instrumentation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แต่โปรเจคตัวนี้ยังถูกมองว่ามีความ เสี่ยงในการใช้งานเนื่องจากต้องนำวงจรที่เคยมีขนาดใหญ่มากมาย่อให้เล็กลงรวมทั้งน้ำหนักจะต้องเบาลง เพื่อให้สามารถนำไปฝังไว้ภายในผลิตภัณฑ์ที่ต้องการได้ แต่ในที่สุดผลงานชิ้นแรกจาก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แล๊ป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ก็ถูก พัฒนาปรับปรุงขึ้นมาได้จนสำเร็จโดยตั้งชื่อว่า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Autonetics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D-17 guidance computer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และได้ถูกนำไป ใช้ในการทหารของโครงการชื่อ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Minute missile</a:t>
            </a:r>
          </a:p>
        </p:txBody>
      </p:sp>
    </p:spTree>
    <p:extLst>
      <p:ext uri="{BB962C8B-B14F-4D97-AF65-F5344CB8AC3E}">
        <p14:creationId xmlns:p14="http://schemas.microsoft.com/office/powerpoint/2010/main" val="35806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โดยทั่วไปของ</a:t>
            </a: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ไมโครคอนโทรลเลอร์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5. วงจรกำเนิดสัญญาณนาฬิกา (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Clock)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นับเป็น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ส่วนประกอบที่สำคัญ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มาก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อีก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ส่วนหนึ่ง เนื่องจากการทำงาน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ที่เกิดขึ้น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ในตัวไมโครคอนโทรลเลอร์ จะขึ้นอยู่กับการกำหนดจังหวะ หากสัญญาณนาฬิกามีความถี่สูง จังหวะ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การทำงาน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ก็จะสามารถทำได้ถี่ขึ้นส่งผลให้ไมโครคอนโทรลเลอร์ตัวนั้น มีความเร็วในการประมวลผลสูงตามไปด้วย</a:t>
            </a:r>
            <a:endParaRPr lang="th-TH" sz="3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271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 fontScale="90000"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ระบบสมองกลฝังตัว แบบมีระบบปฏิบัติการ</a:t>
            </a: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/>
            </a:r>
            <a:b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</a:br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และอุปกรณ์ฮาร์ดแวร์สำคัญของระบบสมองกลฝังตัว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552353"/>
            <a:ext cx="11242158" cy="504692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ระบบปฏิบัติการ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ลีนุกซ์ได้ถูกพัฒนาปรับปรุงอย่างต่อเนื่องเพื่อให้สามารถรองรับการสถาปัตยกรรม ต่างๆของหน่วยประมวลผลกลางที่ออกมาในตลาดให้ได้มากที่สุดซึ่งรายละเอียดทางด้านเทคนิคภายใน โค้ดของลีนุกซ์คอร์เนลสำหรับแต่ละสถาปัตยกรรมจะถูกบรรจุอยู่ภายใต้ไดเรกทอรี /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arch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ของ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ลีนุกซ์ คอร์เนล โดยในปัจจุบันระบบปฏิบัติการลีนุกซ์สามารถรองรับสถาปัตยกรรมต่างๆได้ไม่ต่ำกว่า 30 สถาปัตยกรรม เช่น สถาปัตยกรรม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ARM, AVR32, Intel x86, Intel x86_64,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MIPS</a:t>
            </a:r>
            <a:endParaRPr lang="th-TH" sz="32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457200" lvl="1" indent="0" algn="thaiDist">
              <a:buNone/>
            </a:pP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• สถาปัตยกรรม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x86 and x86-64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สำหรับเครื่องคอมพิวเตอร์ทั่วไป</a:t>
            </a:r>
          </a:p>
          <a:p>
            <a:pPr marL="457200" lvl="1" indent="0" algn="thaiDist">
              <a:buNone/>
            </a:pP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• สถาปัตยกรรม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ARM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จะถูกนำไปใช้ในหลากหลายงานประยุกต์ไม่ว่าจะเป็นอุปกรณ์เครื่องใช้ไฟฟ้าอุปกรณ์โทรศัพท์ (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Mobile Internet Device)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อุปกรณ์สำหรับงานมัลติมีเดีย (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Set-top-Box, DVD Player)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 อุปกรณ์ควบคุมในอุตสาหกรรมการผลิต </a:t>
            </a:r>
            <a:endParaRPr lang="th-TH" sz="24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457200" lvl="1" indent="0" algn="thaiDist">
              <a:buNone/>
            </a:pP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•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สถาปัตยกรรม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MIPS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ยังคงมีใช้อยู่หลากหลายในอุปกรณ์ทางด้านระบบเครือข่าย</a:t>
            </a:r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56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หน่วยความจำและตัวเก็บข้อมูล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สำหรับ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ระบบปฏิบัติการลีนุกซ์พื้นฐานที่มีขนาดเล็กที่สุดจะสามารถทำงานได้ภายใต้หน่วยความจำ ขนาดเพียง 8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MB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แต่อย่างไรก็ตามถ้าจะต้องให้สามารถใช้งานประยุกต์ได้ดีในระดับหนึ่งที่ไม่ช้ามากเกิน ไปก็ควรจะต้องมีขนาดหน่วยความจำให้อยู่ที่ประมาณ 32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MB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ส่วนขนาดของตัวเก็บข้อมูล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Storage)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นั้นสามารถใช้ขนาดเล็กสุดอยู่ที่ขนาด 4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MB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ในกรณีที่ต้องการเก็บหรือสำรองข้อมูลเพิ่มขึ้น ก็อาจจะ เพิ่มตัวเก็บข้อมูลประเภทแฟลต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Flash storage)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NAND/NOR Flash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 ตัวเก็บข้อมูลประเภท บล็อค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Block storage)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SD/MMC card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eMMC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144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การติดต่อสื่อสารกับอุปกรณ์รอบข้าง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ส่วน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ของเคอร์เนลในระบบปฏิบัติการลีนุกซ์สามารถรองรับระบบการสื่อสารในมาตราฐานต่างๆได้ ไม่ว่าจะเป็นระบบบัสพื้นฐานในการสื่อสารภายในอุปกรณ์ระหว่างกันเองเช่น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I2C, SPI, CAN, 1-wire, SDIO, UART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USB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ระบบการสื่อสารระดับสูงเช่น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Ethernet,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Wifi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, Bluetooth,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CAN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รวมถึง โปรโตคอลมาตราฐานในระดับระบบเครือข่าย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TCP/IP)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ก็มีโปรแกรมไดร์เวอร์พร้อมอยู่ภายในตัวระบบ ปฏิบัติการลีนุกซ์เอง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85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ก่อนจะเป็นบอร์ดสมองกลฝังตัว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ปัจจุบันนี้บอร์ดสมองกลฝังตัวมีออกมาหลากหลายรุ่นหลายยี่ห้อ ทั้งในราคาที่นักพัฒนาหรือผู้ใช้ ทั่วไปสามารถหาซื้อได้ไม่ว่าจะเป็น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BeagleBoard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,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PandaBoard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,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BeagleBone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, ODROID, Raspberry Pi, Freescale i.MX53, AM335x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Sitara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, Friendly ARM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 โดยใช้หน่วยประมวลผลกลาง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CPU)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จากผู้ผลิตต่างๆ 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Texas Instrument, Samsung, Qualcomm,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Nvidia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ซึ่งส่วนใหญ่แล้วจะใช้ สถาปัตยกรรม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อยู่ภายใน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1" y="4088066"/>
            <a:ext cx="5151405" cy="2036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15" y="4088066"/>
            <a:ext cx="2557992" cy="2036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07" y="4088066"/>
            <a:ext cx="2967715" cy="20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ก่อนจะเป็นบอร์ดสมองกลฝังตัว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ซึ่ง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กว่าจะกลายมาเป็นบอร์ดสมองกลฝังตัวได้นั้นไม่เพียงแต่ต้องหาชิฟต่างๆมาเพื่อประกอบ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เพื่อนำไปใช้ในงานประยุกต์แต่นักพัฒนาควรจะต้องเข้าใจฟังก์ชันการทำงานและ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ความสามารถพิเศษ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ที่บอร์ดสมองกลนั้นมีอยู่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9" y="3430052"/>
            <a:ext cx="11773505" cy="21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ก่อนจะเป็นบอร์ดสมองกลฝังตัว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หัวใจ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สำคัญของส่วนนี้จะเริ่มต้นจากตัว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System-on-Chip (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SoC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ซีพียูซึ่งมี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ARM Core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อยู่ภายใน ที่ถูกเชื่อมโยงด้วยชิพเซ็ทต่างๆ (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Chipset)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ที่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ทำให้บอร์ดสมองกลตัว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นั้น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รองรับการสื่อสารได้หลาก หลายรูปแบบ ตัวอย่างเช่น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Ethernet, AUX, USB, SATA, LCD, HDMI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จากรูปข้างล่างแสดงขบวนการ ตั้งแต่สถาปัตยกรรม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จนกลายมาเป็น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System-on-Chip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ที่บริษัทและเหล่านักพัฒนาสามารถนำมา ออกแบบเป็นบอร์ดสมองกลฝังตัวเพื่อนำไปใช้ในงานประยุกต์ต่างๆได้ในที่สุด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04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 </a:t>
            </a:r>
            <a:r>
              <a:rPr lang="en-US" sz="4400" b="1" dirty="0" err="1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SoC</a:t>
            </a:r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ที่นิยมอยู่ในปัจจุบัน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0" y="1565679"/>
            <a:ext cx="8833304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ตัวอย่างองค์ประกอบภายใน </a:t>
            </a:r>
            <a:r>
              <a:rPr lang="en-US" sz="4400" b="1" dirty="0" err="1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SoC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549" y="1144705"/>
            <a:ext cx="4610725" cy="55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เริ่มต้นสู่การพัฒนาบนระบบปฏิบัติการลีนุกซ์แบบฝังตัว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ระบบปฏิบัติการลีนุกซ์ที่ถูกฝังเข้าไปอยู่ในบอร์ดสมองกลจะถูกเรียกว่า ระบบปฏิบัติการลีนุกซ์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แบบฝัง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Embedding Linux)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ซึ่งเป็นระบบที่ถูกปรับแต่งเคอร์เนลและโปรแกรมระบบให้สามารถทำงาน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ได้บน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สถาปัตยกรรมของหน่วยประมวลผลกลางของบอร์ดนั้นๆ ซึ่งเรียกวิธีการนี้เป็นทับศัพท์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ภาษาอังกฤษว่า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 “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Porting”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นอกจากนั้นในปัจจุบันก็มีบริษัทจำนวนมากที่ขายผลิตภัณฑ์ที่มีระบบปฏิบัติการลี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นุกซ์แบบ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ฝังตัวอยู่ภายใน และก็ยังมีอีกหลายกลุ่มบริษัทที่ทำธุรกิจเกี่ยวกับการให้บริการแบบองค์รวม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ทางด้านการ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พัฒนาระบบปฏิบัติการลีนุกซ์แบบฝังตัว ไม่ว่าจะเป็นลีนุกซ์คอร์เนลที่ถูกปรับแต่งพิเศษ เครื่องมือ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การคอมไพล์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สำหรับสถาปัตยกรรมต่างๆ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Cross-development tools)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ไลบรารีทางด้านการ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ทำงานแบบ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เวลาจริง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Real time extensions)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 ถือได้ว่าระบบปฎิบัติการลีนุกซ์นั้นเป็น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ระบบปฏิบัติการที่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เหมาะสำหรับการทำงานทางด้านระบบสมองกลฝังตัวมากที่สุด เนื่องจากมีโปรแกรมไลบรารีต่างๆ มี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ชุดเครื่องมือ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ในการพัฒนาที่ครบถ้วนเพียงพอสำหรับระบบสมองกลฝังตัว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579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ความเป็นมาของระบบสมองกลฝังตัว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5" name="Picture 2" descr="http://www.computerhistory.org/timeline/images/1968_apoll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6194" y="1491266"/>
            <a:ext cx="3346949" cy="374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83186" y="5590582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Apollo Guidance Computer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4255" y="5590582"/>
            <a:ext cx="4254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Autonetics</a:t>
            </a:r>
            <a:r>
              <a:rPr lang="en-US" b="1" dirty="0"/>
              <a:t> D-17 guidance computer</a:t>
            </a:r>
          </a:p>
        </p:txBody>
      </p:sp>
      <p:pic>
        <p:nvPicPr>
          <p:cNvPr id="3074" name="Picture 2" descr="https://upload.wikimedia.org/wikipedia/commons/thumb/3/38/Autonetics_D-17.JPG/1920px-Autonetics_D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60" y="1491267"/>
            <a:ext cx="5636082" cy="374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7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องค์ประกอบการเตรียมสภาพแวดล้อมสำหรับ </a:t>
            </a:r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EMBEDDED LINUX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955" y="1077433"/>
            <a:ext cx="8257913" cy="2616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955" y="3672590"/>
            <a:ext cx="8257914" cy="303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ขั้นตอนสำคัญของการพัฒนาระบบสมองกลฝังตัว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สำหรับ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ขั้นตอน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สำคัญของการพัฒนาระบบสมองกลฝังตัวนั้น สามารถแบ่งออกได้เป็น 4 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ส่วน</a:t>
            </a:r>
          </a:p>
          <a:p>
            <a:pPr marL="0" indent="0" algn="thaiDist">
              <a:buNone/>
            </a:pP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1.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การ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เริ่มทำงานของบอร์ดสมองกลฝังตัว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: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เนื่องจากบอร์ด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สมองกลฝังตัวจำเป็นต้องมี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bootloader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ที่มี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การตั้ง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ค่าเกี่ยวกับตำแหน่งของ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Kernel Image, root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file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system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และค่าพารามิเตอร์ที่จำเป็น เพื่อให้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บอร์ดสามารถ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บูทเข้าสู่ระบบปฏิบัติการลีนุกซ์แบบฝังตัว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ได้สมบูรณ์ ซึ่ง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ถ้าบอร์ดเชื่อมต่ออยู่กับ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Ethernet LAN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ก็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สามารถเข้าสู่ระบบผ่าน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telnet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ssh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เข้าไปได้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แต่อย่างไร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ก็ตามในระหว่างการพัฒนาควรใช้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serial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console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เพื่อ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ใช้สำรองการเชื่อมต่อในกรณีไม่สามารถ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ต่อ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LAN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21488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ขั้นตอนสำคัญของการพัฒนาระบบสมองกลฝังตัว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2.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 การตั้งค่าและสร้าง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Linux kernel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: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เนื่องจากบอร์ด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สมองกลฝังตัวส่วน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ใหญ่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ถึงแม้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มีประสิทธิภาพ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สูงแต่ก็ไม่สามารถใช้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คอมไพล์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Kernel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ได้ด้วยข้อจำกัดของทรัพยากร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ภายใน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เช่น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หน่วยความจำ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พลังงานที่จำกัด ดังนั้นงาน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เหล่านี้ทั้งหมด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จะทำอยู่บนเครื่อง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Host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ก่อนจะ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Porting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เข้า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บอร์ดสมองกลฝังตัว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561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ขั้นตอนสำคัญของการพัฒนาระบบสมองกลฝังตัว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3.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 การตั้งค่าและสร้าง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Root File System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: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ภายใน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root file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system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จะบรรจุโปรแกรมของระบบและ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โปรแกรมสำหรับ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ผู้ใช้ที่สามารถทำงานกับเคอร์เนล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และสถาปัตยกรรม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นั้นๆได้ ถ้าปราศจาก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root file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system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แล้ว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จะเกิดเหตุการณ์แสดงข้อความดังนี้ “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Kernel panic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”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และหยุดทำงานในที่สุด ซึ่งตำแหน่งการ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วาง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root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file system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นั้นมีอยู่อย่างน้อย 2 แบบคือเก็บ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ไว้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Flash Storage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MMC,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SD Card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และเก็บไว้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ในระบบ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เครือข่ายเช่น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NFS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9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ขั้นตอนสำคัญของการพัฒนาระบบสมองกลฝังตัว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3.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 การคอมไพล์และดีบักโปรแกรม: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เนื่องจาก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บอร์ดสมอง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กลฝังตัวไม่สามารถคอมไพล์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Kernel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ตัวเอง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ได้ จึงจำเป็นต้องทำอยู่บนเครื่อง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Host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ไม่ว่า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จะเป็น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การคอมไพล์โปรแกรมด้วยเครื่องมือใน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การคอมไพล์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ที่เรียกกันว่า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Cross Toolchain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การดี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บักโปรแกรมที่กำลังทำงานบนบอร์ดสมองกล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ฝังตัว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gdb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49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โครงสร้างสถาปัตยกรรมของระบบปฏิบัติการลีนุกซ์แบบฝังตัว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สถาปัตยกรรมของระบบปฏิบัติการลีนุกซ์แบบฝังตัว จะไม่แตกต่างมากเมื่อเทียบกับ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ระบบปฏิบัติการ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ลีนุกซ์ทั่วไป ดังแสดงในรูปข้างล่าง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12" y="2276543"/>
            <a:ext cx="5810800" cy="43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5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โครงสร้างสถาปัตยกรรมของระบบปฏิบัติการลีนุกซ์แบบฝังตัว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1. Hardware Layer 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อุปกรณ์ฮาร์ดแวร์ภายในบอร์ด ตัวอย่างเช่น หน่วยประมวลผลขนาด 32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บิตขึ้น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ไป หน่วยจัดการหน่วยความจำ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MMU - Memory Management Unit)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หน่วยความจำ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ขนาดเล็ก(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RAM)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หน่วยความจำแบบอ่านได้อย่างเดียว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ROM)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ตัวบันทึกข้อมูลประเภทแฟลต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เช่น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MMC/SD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Card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376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โครงสร้างสถาปัตยกรรมของระบบปฏิบัติการลีนุกซ์แบบฝังตัว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2. Linux Kernel Layer (Kernel-space) 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ทำหน้าที่ควบคุมจัดการอุปกรณ์ฮาร์ดแวร์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ทั้งหมดจัดการ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การจัดคิวของโปรเซสต่างๆ จัดเตรียมฟังก์ชันสำคัญ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System Calls)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ให้กับ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โปรแกรมประยุกต์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 ซึ่งจะมีองค์ประกอบภายในที่มีหน้าที่สำคัญๆ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ได้แก่</a:t>
            </a:r>
            <a:endParaRPr lang="en-US" sz="32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•Low-level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interfaces:</a:t>
            </a: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-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จัดเตรียมชุด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APIs (Application Programming Interface)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สำหรับการติดต่อกับฮาร์ดแวร์แบบที่ไม่ขึ้นอยู่กับรุ่นของฮาร์ดแวร์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เป็นส่วนดูแลและจัดการฮาร์ดแวร์ต่างๆเช่น การทำงานของหน่วยประมวลผลกลาง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การทำงาน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ของหน่วยความจำ ติดต่อกับพอร์ตสื่อสาร 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I/O Devices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</a:t>
            </a:r>
          </a:p>
          <a:p>
            <a:pPr marL="0" indent="0" algn="thaiDist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1742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โครงสร้างสถาปัตยกรรมของระบบปฏิบัติการลีนุกซ์แบบฝังตัว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• High-level abstractions:</a:t>
            </a: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จะจัดเตรียมฟังก์ชันให้โปรแกรมประยุกต์สามารถสื่อสารระหว่างกันได้ และทำงาน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แบบ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multi-tasking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ได้ 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IPC, Threading, Socket,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Signalling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</a:t>
            </a: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โค้ดโปรแกรมส่วนใหญ่สามารถนำไปใช้ต่อได้เกือบทุกสถาปัตยกรรม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•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Filesystems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:</a:t>
            </a: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สามารถรองรับระบบ </a:t>
            </a:r>
            <a:r>
              <a:rPr lang="en-US" sz="3200" dirty="0" err="1" smtClean="0">
                <a:latin typeface="CordiaUPC" panose="020B0304020202020204" pitchFamily="34" charset="-34"/>
                <a:cs typeface="CordiaUPC" panose="020B0304020202020204" pitchFamily="34" charset="-34"/>
              </a:rPr>
              <a:t>filesy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stems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ต่างๆที่มีอยู่ในปัจจุบันได้ไม่น้อยกว่า 40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ชนิด</a:t>
            </a: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จะมี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Virtual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Filesystem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layer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ที่ทำให้การเรียกใช้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filesystems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ที่แตกต่างเหล่านั้น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ง่าย 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สะดวกขึ้นโดยที่ไม่ต้องเขียนโค้ดใหม่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50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โครงสร้างสถาปัตยกรรมของระบบปฏิบัติการลีนุกซ์แบบฝังตัว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• Networking protocols</a:t>
            </a: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รองรับโปรโตคอลมาตราฐานต่างๆที่ใช้กันอยู่ในปัจจุบันได้ไม่น้อยกว่า 50 ชนิด</a:t>
            </a: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มีฟังก์ชัน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Socket APIs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ที่ใช้ในการจัดการและกำหนดการเชื่อมต่อในแต่ละแบบของ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ระบบเครือข่าย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นั้นๆ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33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ความเป็นมาของระบบสมองกลฝังตัว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5897456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6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6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ตั้งแต่</a:t>
            </a:r>
            <a:r>
              <a:rPr lang="th-TH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ช่วงปี ค.ศ. 1961 จนถึงปี ค.ศ. 1966 ได้มีการปรับปรุงการออกแบบของวงจรจากเดิมที่ใช้ตัว ทรานซิสเตอร์ขนาดใหญ่และใช้ฮาร์ดดิสภายนอกในการเก็บข้อมูล มาเป็นการนำชิฟประมวลผลแบบใหม่ เข้ามาใช้งานแทนที่ตัวทรานซิสเตอร์เดิมจนทำให้ได้วงจรมีขนาดเล็กลงและมีประสิทธิภาพสูงมากขึ้น จน สามารถออกมาเป็นผลิตภัณฑ์ระบบสมองกลฝังตัวรุ่นใหม่ได้ โดยใช้ชื่อว่า </a:t>
            </a:r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Minuteman II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22" y="11430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โครงสร้างสถาปัตยกรรมของระบบปฏิบัติการลีนุกซ์แบบฝังตัว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3. Libraries (User-space) -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ไลบรารีที่อยู่ในระดับของ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user space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ที่มีความหลากหลายมากกว่าที่มี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อยู่ในเคอร์เนล ไม่ว่าจะเป็นไลบรารีทางด้านการคำนวณ การแสดงผลกราฟฟิก การประมวลผลข้อมูล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ดิจิตอล การสื่อสารข้อมูลผ่านระบบเครือข่าย การเข้ารหัส/ถอดรหัส และ การติดต่อกับอุปกรณ์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ฮาร์ดแวร์ที่มาเชื่อมต่อกับบอร์ด เป็นต้น ดังนั้นถ้าโปรแกรมประยุกต์ต้องการจะติดต่อกับเคอร์เนลจะ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เรียกผ่านไลบรารีชื่อว่า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glibc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(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ซึ่งประกอบไปด้วยตัวย่อยคือ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uClibc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eglibc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87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7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ความเป็นมาของระบบสมองกลฝังตัว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8605146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ปี ค.ศ. 1971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เริ่มเข้าสู่ยุคไมโครโปรเซสเซอร์ยุค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แรก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ด้วย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การเปิดตัวของหน่วยประมวลผล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Intel 4004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ที่ถูกออกแบบขึ้นมาสำหรับเป็นหน่วยประมวลผล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กลาง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ในเครื่องคิดเลข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แต่ก็ยังคงใช้ฮาร์ดดิสภายนอกในการเก็บหน่วยความจำ จน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มาถึงในปี ค.ศ. 1980 ก็ได้มีการผนวกหน่วยความจำกับตัวชิปประมวลผลเข้าด้วยกันได้สำเร็จซึ่งถือได้ว่าเป็นจุดเริ่มต้นที่ สำคัญของวงการไมโครคอลโทรเลอร์ตั้งแต่นั้นเป็นต้นมา </a:t>
            </a:r>
            <a:r>
              <a:rPr lang="th-TH" sz="3200" i="1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โดยตัวไมโครคอนโทรเลอร์ตัวแรกของโลกคือ </a:t>
            </a:r>
            <a:r>
              <a:rPr lang="en-US" sz="3200" i="1" dirty="0">
                <a:latin typeface="CordiaUPC" panose="020B0304020202020204" pitchFamily="34" charset="-34"/>
                <a:cs typeface="CordiaUPC" panose="020B0304020202020204" pitchFamily="34" charset="-34"/>
              </a:rPr>
              <a:t>Intel 8048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และต่อมาในปี ค.ศ. 1980 ก็เป็นจุดเปลี่ยนของวงการไมโครคอลโทรเลอร์อีกครั้งหนึ่ง เมื่อ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Intel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ได้เปิดตัว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Intel 8051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ที่มาพร้อมกับเครื่องมือช่วยในการพัฒนา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โปรแกรม จน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ได้รับการตอบ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รับจากผู้ใช้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อย่าง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กว้างขวาง 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เป็นที่นิยมทั้งในระดับมหาวิทยาลัย บริษัทพัฒนาทางด้านระบบสมองกลฝังตัว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098" name="Picture 2" descr="http://www.extremetech.com/wp-content/uploads/2011/11/intel-4004-gold-pins-640x3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462" y="1077433"/>
            <a:ext cx="2438830" cy="134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755" y="2980498"/>
            <a:ext cx="3030245" cy="1387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755" y="4976440"/>
            <a:ext cx="2926369" cy="15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9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ความเป็นมาของระบบสมองกลฝังตัว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7634176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แต่ก็ยังมีข้อจำกัดในการพัฒนาโปรแกรมเพราะสามารถเขียนโปรแกรมลงไปใน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ไมโครคอนโทรเลอร์ได้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เพียงครั้งเดียว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PROMs)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แต่หลังจากนั้นไม่นานก็ได้มีการพัฒนาเพิ่มมาอีกขั้นเพื่อทำให้สามารถ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ลบโปรแกรม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ภายในแล้วบันทึกได้ใหม่โดยใช้เทคโนโลยี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EPROM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ที่เป็นการลบด้วยแสงยูวี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UV)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ต่อมาภายหลัง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ก็ได้มีการสร้างเครื่องลบโปรแกรมชนิดกล่องสร้างแสง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UV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ที่สามารถลบข้อมูลใน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EPROM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โดยใช้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เวลาประมาณ 5-10 นาทีจนกระทั้งปี ค.ศ. 1993 ได้มีการพัฒนาจาก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EPROM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มาเป็น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EEPROM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ที่สามารถลบหรือแก้ไขโปรแกรมได้โดยที่ไม่ต้องเอาออกจากคอมพิวเตอร์เหมือน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EPROM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แต่อย่างไรก็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ตาม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EEPROM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จะต้องลบข้อมูลทั้งหมดก่อนที่จะใส่ข้อมูลใกม่เข้าไปทุกครั้ง ซึ่งยังมีข้อจำกัดอยู่ที่จำนวน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ครั้งการ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ลบหรือแก้ไข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1026" name="Picture 2" descr="https://ait3x.files.wordpress.com/2014/02/epr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123" y="1077432"/>
            <a:ext cx="3775696" cy="329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tmega32-avr.com/wp-content/uploads/2012/05/atmega328p_datash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123" y="4638744"/>
            <a:ext cx="3775696" cy="1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6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สรุปนิยามของระบบสมองกลฝังตัว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ดังนั้น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สามารถสรุปนิยามของระบบสมองกลฝังตัวได้ว่า เป็นระบบที่ถูกออกแบบสำหรับใช้งานใน วัตถุประสงค์เฉพาะด้านที่ไม่เหมือนกับคอมพิวเตอร์ที่ใช้งานทั่วไป เพราะระบบสมองกลฝังตัวจะถูก กำหนดการทำงานตามความต้องการอย่างชัดเจนไว้ล่วงหน้าเรียบร้อยแล้วซึ่งคุณลักษณะของระบบสมอง กลฝังตัวที่สำคัญ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ได้แก่</a:t>
            </a:r>
            <a:endParaRPr lang="en-US" sz="32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 algn="thaiDist"/>
            <a:r>
              <a:rPr lang="th-TH" sz="26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เป็นการออกแบบเพื่อทำงานอย่างใดอย่างหนึ่ง โดยจะทำงานตามโปรแกรมที่ตั้ง</a:t>
            </a:r>
            <a:r>
              <a:rPr lang="th-TH" sz="26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ไว้</a:t>
            </a:r>
            <a:endParaRPr lang="en-US" sz="26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 algn="thaiDist"/>
            <a:r>
              <a:rPr lang="th-TH" sz="26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เป็นการประมวลผลแบบครั้งละงาน (</a:t>
            </a:r>
            <a:r>
              <a:rPr lang="en-US" sz="2600" dirty="0">
                <a:latin typeface="CordiaUPC" panose="020B0304020202020204" pitchFamily="34" charset="-34"/>
                <a:cs typeface="CordiaUPC" panose="020B0304020202020204" pitchFamily="34" charset="-34"/>
              </a:rPr>
              <a:t>Single Task</a:t>
            </a:r>
            <a:r>
              <a:rPr lang="en-US" sz="26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</a:p>
          <a:p>
            <a:pPr lvl="1" algn="thaiDist"/>
            <a:r>
              <a:rPr lang="th-TH" sz="26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สามารถเรียกใช้ได้หลายฟังก์ชันแต่ได้ทีละฟังก์ชันจนสำเร็จ</a:t>
            </a:r>
            <a:r>
              <a:rPr lang="th-TH" sz="26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เท่านั้น</a:t>
            </a:r>
            <a:endParaRPr lang="en-US" sz="26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 algn="thaiDist"/>
            <a:r>
              <a:rPr lang="th-TH" sz="2600" dirty="0"/>
              <a:t>ราคา</a:t>
            </a:r>
            <a:r>
              <a:rPr lang="th-TH" sz="2600" dirty="0" smtClean="0"/>
              <a:t>ถูก</a:t>
            </a:r>
            <a:r>
              <a:rPr lang="en-US" sz="2600" dirty="0" smtClean="0"/>
              <a:t> </a:t>
            </a:r>
            <a:r>
              <a:rPr lang="th-TH" sz="2600" dirty="0" smtClean="0"/>
              <a:t>มี</a:t>
            </a:r>
            <a:r>
              <a:rPr lang="th-TH" sz="2600" dirty="0"/>
              <a:t>จุดเชื่อมต่อน้อย ใช้งานง่าย</a:t>
            </a:r>
            <a:endParaRPr lang="en-US" sz="2600" dirty="0" smtClean="0"/>
          </a:p>
          <a:p>
            <a:pPr lvl="1" algn="thaiDist"/>
            <a:r>
              <a:rPr lang="th-TH" sz="26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มีฟังก์ชันการทำงานที่เพียงพอ</a:t>
            </a:r>
            <a:r>
              <a:rPr lang="th-TH" sz="26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และรวดเร็ว</a:t>
            </a:r>
            <a:endParaRPr lang="en-US" sz="26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 algn="thaiDist"/>
            <a:r>
              <a:rPr lang="th-TH" sz="26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สามารถคำนวณได้แม่นยำและแสดงผลแบบ </a:t>
            </a:r>
            <a:r>
              <a:rPr lang="en-US" sz="2600" dirty="0">
                <a:latin typeface="CordiaUPC" panose="020B0304020202020204" pitchFamily="34" charset="-34"/>
                <a:cs typeface="CordiaUPC" panose="020B0304020202020204" pitchFamily="34" charset="-34"/>
              </a:rPr>
              <a:t>real-time</a:t>
            </a:r>
          </a:p>
        </p:txBody>
      </p:sp>
    </p:spTree>
    <p:extLst>
      <p:ext uri="{BB962C8B-B14F-4D97-AF65-F5344CB8AC3E}">
        <p14:creationId xmlns:p14="http://schemas.microsoft.com/office/powerpoint/2010/main" val="18917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สรุปนิยามของระบบสมองกลฝังตัว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ซึ่ง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ในงานที่ไม่ซับซ้อน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มากระบบ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สมองกลฝังตัวก็จะใช้เพียงไมโครโปรเซสเซอร์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เดี่ยว 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โปรแกรม ควบคุมก็จะถูกเก็บอยู่ภายในหน่วยความจำชนิดอ่านได้อย่างเดียวหรือเรียก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สั้นๆ ว่า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ROM (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Read-only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Memory)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แต่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ในกรณีที่ต้องมีการประมวลผลที่ซับซ้อนหลายส่วนพร้อมกันภายใน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ตัว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Operating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System)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ฝัง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อยู่ภายในเพื่อคอยจัดการ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งาน 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หน่วยความจำ อย่างมี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ระบบ 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ประสิทธิภาพ</a:t>
            </a:r>
            <a:endParaRPr lang="en-US" sz="32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ตัว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ระบบปฏิบัติการลีนุกซ์จึงเป็นตัวเลือกที่น่าสนใจที่สุดในกลุ่มนัก พัฒนาทางด้านระบบสมองกลฝังตัว ด้วยเหตุผลที่เป็นระบบปฏิบัติการที่มีความ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ยืดหยุ่น และมีประสิทธิภาพ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สูง สามารถรองรับสถาปัตยกรรมได้ไม่น้อยกว่า 30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สถาปัตยกรรม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เป็นที่รู้กันดีว่าลีนุกซ์ คอร์เนลนั้นส่วนใหญ่ถูกเขียนด้วย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ภาษาซี และแอสเซมบลีบางส่วน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จึงทำให้ง่ายต่อการ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ปรับแต่ง และนำไปใช้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ในสถาปัตยกรรมได้หลากหลาย</a:t>
            </a:r>
          </a:p>
          <a:p>
            <a:pPr marL="0" indent="0" algn="thaiDist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148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สรุปนิยามของระบบสมองกลฝังตัว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จึง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ทำให้เทคโนโลยีสมองกลฝังตัวกลายเป็นองค์ประกอบสำคัญในตลาดทางด้านอุปกรณ์ อิเล็กทรอนิกส์และมีการใช้ระบบปฏิบัติการลีนุกซ์เป็นระบบปฏิบัติการหลักเช่นเดียวกัน โดยสามารถแบ่ง กลุ่มตลาด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หลักๆ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ได้ดังนี้</a:t>
            </a:r>
            <a:endParaRPr lang="en-US" sz="32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กลุ่มอุตสาหกรรมยานยนต์ (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Automotive) 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ได้แก่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ระบบควบคุมภายในยานพาหนะ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เครื่องใช้ไฟฟ้า</a:t>
            </a:r>
            <a:endParaRPr lang="en-US" sz="24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เครื่องใช้ไฟฟ้ารวมถึงอุปกรณ์ 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Set-top-Box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อุปกรณ์สำหรับการสื่อสารและใช้งานผ่าน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ระบอินเทอร์เน็ต</a:t>
            </a:r>
            <a:endParaRPr lang="en-US" sz="24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ระบบควบคุมอุตสาหกรรม (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Industrial Automation)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ได้แก่ ระบบควบคุมขบวนการผลิต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ทั้งหมด</a:t>
            </a:r>
            <a:endParaRPr lang="en-US" sz="24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เครื่องมือแพทย์ ได้แก่ ระบบเฝ้าติดตามอาการผู้ป่วย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อัตโนมัติ</a:t>
            </a:r>
            <a:endParaRPr lang="en-US" sz="24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โทรศัพท์เคลื่อนที่ และคอมพิวเตอร์ชนิด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พกพา</a:t>
            </a:r>
            <a:endParaRPr lang="en-US" sz="24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เครื่องมือทางทหารและอวกาศ ได้แก่ ระบบนำร่องและควบคุมการ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บิน</a:t>
            </a:r>
          </a:p>
          <a:p>
            <a:pPr lvl="1"/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อุปกรณ์สำนักงาน ได้แก่ เครื่องถ่ายเอกสาร แฟกซ์ เครื่องพิมพ์</a:t>
            </a:r>
            <a:endParaRPr lang="en-US" sz="24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ระบบสื่อสารแบบสายและไร้สาย ได้แก่ อุปกรณ์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เครือข่ายต่างๆ</a:t>
            </a:r>
            <a:endParaRPr lang="th-TH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6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404</TotalTime>
  <Words>3469</Words>
  <Application>Microsoft Office PowerPoint</Application>
  <PresentationFormat>Widescreen</PresentationFormat>
  <Paragraphs>116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Century Gothic</vt:lpstr>
      <vt:lpstr>CordiaUPC</vt:lpstr>
      <vt:lpstr>DilleniaUPC</vt:lpstr>
      <vt:lpstr>Mesh</vt:lpstr>
      <vt:lpstr>ความเป็นมาของระบบสมองกลฝังตัว</vt:lpstr>
      <vt:lpstr>ความเป็นมาของระบบสมองกลฝังตัว</vt:lpstr>
      <vt:lpstr>ความเป็นมาของระบบสมองกลฝังตัว</vt:lpstr>
      <vt:lpstr>ความเป็นมาของระบบสมองกลฝังตัว</vt:lpstr>
      <vt:lpstr>ความเป็นมาของระบบสมองกลฝังตัว</vt:lpstr>
      <vt:lpstr>ความเป็นมาของระบบสมองกลฝังตัว</vt:lpstr>
      <vt:lpstr>สรุปนิยามของระบบสมองกลฝังตัว</vt:lpstr>
      <vt:lpstr>สรุปนิยามของระบบสมองกลฝังตัว</vt:lpstr>
      <vt:lpstr>สรุปนิยามของระบบสมองกลฝังตัว</vt:lpstr>
      <vt:lpstr>สถาปัตยกรรมในระบบสมองกลฝังตัว</vt:lpstr>
      <vt:lpstr>สถาปัตยกรรมไมโครคอนโทรเลอร์</vt:lpstr>
      <vt:lpstr>ไมโครคอนโทรลเลอร์คืออะไร?</vt:lpstr>
      <vt:lpstr>ไมโครคอนโทรลเลอร์คืออะไร?</vt:lpstr>
      <vt:lpstr>ข้อแตกต่างระหว่างไมโครโปรเซสเซอร์กับไมโครคอนโทรลเลอร์</vt:lpstr>
      <vt:lpstr>โครงสร้างโดยทั่วไปของไมโครคอนโทรลเลอร์</vt:lpstr>
      <vt:lpstr>โครงสร้างโดยทั่วไปของไมโครคอนโทรลเลอร์</vt:lpstr>
      <vt:lpstr>โครงสร้างโดยทั่วไปของไมโครคอนโทรลเลอร์</vt:lpstr>
      <vt:lpstr>โครงสร้างโดยทั่วไปของไมโครคอนโทรลเลอร์</vt:lpstr>
      <vt:lpstr>โครงสร้างโดยทั่วไปของไมโครคอนโทรลเลอร์</vt:lpstr>
      <vt:lpstr>โครงสร้างโดยทั่วไปของไมโครคอนโทรลเลอร์</vt:lpstr>
      <vt:lpstr>ระบบสมองกลฝังตัว แบบมีระบบปฏิบัติการ และอุปกรณ์ฮาร์ดแวร์สำคัญของระบบสมองกลฝังตัว</vt:lpstr>
      <vt:lpstr>หน่วยความจำและตัวเก็บข้อมูล</vt:lpstr>
      <vt:lpstr>การติดต่อสื่อสารกับอุปกรณ์รอบข้าง</vt:lpstr>
      <vt:lpstr>ก่อนจะเป็นบอร์ดสมองกลฝังตัว</vt:lpstr>
      <vt:lpstr>ก่อนจะเป็นบอร์ดสมองกลฝังตัว</vt:lpstr>
      <vt:lpstr>ก่อนจะเป็นบอร์ดสมองกลฝังตัว</vt:lpstr>
      <vt:lpstr>ตัวอย่าง SoC ที่นิยมอยู่ในปัจจุบัน</vt:lpstr>
      <vt:lpstr>ตัวอย่างองค์ประกอบภายใน SoC</vt:lpstr>
      <vt:lpstr>เริ่มต้นสู่การพัฒนาบนระบบปฏิบัติการลีนุกซ์แบบฝังตัว</vt:lpstr>
      <vt:lpstr>องค์ประกอบการเตรียมสภาพแวดล้อมสำหรับ EMBEDDED LINUX</vt:lpstr>
      <vt:lpstr>ขั้นตอนสำคัญของการพัฒนาระบบสมองกลฝังตัว</vt:lpstr>
      <vt:lpstr>ขั้นตอนสำคัญของการพัฒนาระบบสมองกลฝังตัว</vt:lpstr>
      <vt:lpstr>ขั้นตอนสำคัญของการพัฒนาระบบสมองกลฝังตัว</vt:lpstr>
      <vt:lpstr>ขั้นตอนสำคัญของการพัฒนาระบบสมองกลฝังตัว</vt:lpstr>
      <vt:lpstr>โครงสร้างสถาปัตยกรรมของระบบปฏิบัติการลีนุกซ์แบบฝังตัว</vt:lpstr>
      <vt:lpstr>โครงสร้างสถาปัตยกรรมของระบบปฏิบัติการลีนุกซ์แบบฝังตัว</vt:lpstr>
      <vt:lpstr>โครงสร้างสถาปัตยกรรมของระบบปฏิบัติการลีนุกซ์แบบฝังตัว</vt:lpstr>
      <vt:lpstr>โครงสร้างสถาปัตยกรรมของระบบปฏิบัติการลีนุกซ์แบบฝังตัว</vt:lpstr>
      <vt:lpstr>โครงสร้างสถาปัตยกรรมของระบบปฏิบัติการลีนุกซ์แบบฝังตัว</vt:lpstr>
      <vt:lpstr>โครงสร้างสถาปัตยกรรมของระบบปฏิบัติการลีนุกซ์แบบฝังตัว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ความเป็นมาของระบบสมองกลฝังตัว</dc:title>
  <dc:creator>Weeraphan Issavasopon</dc:creator>
  <cp:lastModifiedBy>Weeraphan Issavasopon</cp:lastModifiedBy>
  <cp:revision>41</cp:revision>
  <dcterms:created xsi:type="dcterms:W3CDTF">2015-07-31T05:10:45Z</dcterms:created>
  <dcterms:modified xsi:type="dcterms:W3CDTF">2015-08-10T16:41:44Z</dcterms:modified>
</cp:coreProperties>
</file>